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6" r:id="rId2"/>
    <p:sldId id="272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73" r:id="rId11"/>
    <p:sldId id="264" r:id="rId12"/>
    <p:sldId id="266" r:id="rId13"/>
    <p:sldId id="265" r:id="rId14"/>
    <p:sldId id="268" r:id="rId15"/>
    <p:sldId id="269" r:id="rId16"/>
    <p:sldId id="274" r:id="rId17"/>
    <p:sldId id="275" r:id="rId18"/>
    <p:sldId id="276" r:id="rId19"/>
    <p:sldId id="278" r:id="rId20"/>
    <p:sldId id="277" r:id="rId21"/>
    <p:sldId id="279" r:id="rId22"/>
    <p:sldId id="27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D3D08-FA87-443C-846C-C163E8932505}" type="datetimeFigureOut">
              <a:rPr lang="en-GB" smtClean="0"/>
              <a:t>31/07/2012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BBB69-5756-4F9F-AC16-F9B1C773EA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650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7530C7-B92F-42A1-BF75-179F017ED12A}" type="datetime1">
              <a:rPr lang="en-GB" smtClean="0"/>
              <a:t>31/07/2012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Stumbling on Happiness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630E84-EF2C-434D-AF88-7F014847DED6}" type="slidenum">
              <a:rPr lang="en-GB" smtClean="0"/>
              <a:t>‹#›</a:t>
            </a:fld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3B634-714A-4850-9964-420B80AA49A8}" type="datetime1">
              <a:rPr lang="en-GB" smtClean="0"/>
              <a:t>31/07/2012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Stumbling on Happiness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30E84-EF2C-434D-AF88-7F014847DED6}" type="slidenum">
              <a:rPr lang="en-GB" smtClean="0"/>
              <a:t>‹#›</a:t>
            </a:fld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A2091-63C8-4C4E-8AAE-4F67743872B0}" type="datetime1">
              <a:rPr lang="en-GB" smtClean="0"/>
              <a:t>31/07/2012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Stumbling on Happiness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30E84-EF2C-434D-AF88-7F014847DED6}" type="slidenum">
              <a:rPr lang="en-GB" smtClean="0"/>
              <a:t>‹#›</a:t>
            </a:fld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24DA-B6C7-4913-9257-947B53A033A8}" type="datetime1">
              <a:rPr lang="en-GB" smtClean="0"/>
              <a:t>31/07/2012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Stumbling on Happiness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30E84-EF2C-434D-AF88-7F014847DED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88F2B-76A5-401D-ACC9-ACD110B7B01B}" type="datetime1">
              <a:rPr lang="en-GB" smtClean="0"/>
              <a:t>31/07/2012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Stumbling on Happiness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30E84-EF2C-434D-AF88-7F014847DED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B06D7-63F6-412E-8C71-DEBBEDABBFE5}" type="datetime1">
              <a:rPr lang="en-GB" smtClean="0"/>
              <a:t>31/07/2012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Stumbling on Happiness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30E84-EF2C-434D-AF88-7F014847DED6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F70A4-B1B1-4ACE-BBDC-4C5E31B399AF}" type="datetime1">
              <a:rPr lang="en-GB" smtClean="0"/>
              <a:t>31/07/2012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Stumbling on Happiness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30E84-EF2C-434D-AF88-7F014847DED6}" type="slidenum">
              <a:rPr lang="en-GB" smtClean="0"/>
              <a:t>‹#›</a:t>
            </a:fld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E2778-93C2-4EE7-808A-C3788E9AE873}" type="datetime1">
              <a:rPr lang="en-GB" smtClean="0"/>
              <a:t>31/07/2012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Stumbling on Happiness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30E84-EF2C-434D-AF88-7F014847DED6}" type="slidenum">
              <a:rPr lang="en-GB" smtClean="0"/>
              <a:t>‹#›</a:t>
            </a:fld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6808A-E28F-44E4-9D46-0C725BD684F8}" type="datetime1">
              <a:rPr lang="en-GB" smtClean="0"/>
              <a:t>31/07/2012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Stumbling on Happiness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30E84-EF2C-434D-AF88-7F014847DED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4BA78-937A-4CB3-8CF5-AE4A1F2F2E61}" type="datetime1">
              <a:rPr lang="en-GB" smtClean="0"/>
              <a:t>31/07/2012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Stumbling on Happiness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30E84-EF2C-434D-AF88-7F014847DED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94B03-2531-4883-9FF3-2B05F5A3E6B7}" type="datetime1">
              <a:rPr lang="en-GB" smtClean="0"/>
              <a:t>31/07/2012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Stumbling on Happiness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30E84-EF2C-434D-AF88-7F014847DED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8A51FD5-4D75-4077-B63D-1FF670F7D29C}" type="datetime1">
              <a:rPr lang="en-GB" smtClean="0"/>
              <a:t>31/07/2012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Stumbling on Happiness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3630E84-EF2C-434D-AF88-7F014847DED6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30E84-EF2C-434D-AF88-7F014847DED6}" type="slidenum">
              <a:rPr lang="en-GB" smtClean="0"/>
              <a:t>1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08" t="4378" r="30746" b="2686"/>
          <a:stretch/>
        </p:blipFill>
        <p:spPr>
          <a:xfrm>
            <a:off x="5189561" y="533400"/>
            <a:ext cx="3497239" cy="5791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14400"/>
            <a:ext cx="4267200" cy="4544704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chemeClr val="tx1"/>
                </a:solidFill>
              </a:rPr>
              <a:t>STUMBLING </a:t>
            </a:r>
            <a:r>
              <a:rPr lang="en-US" i="1" dirty="0" smtClean="0">
                <a:solidFill>
                  <a:schemeClr val="tx1"/>
                </a:solidFill>
              </a:rPr>
              <a:t>ON HAPPINESS</a:t>
            </a:r>
            <a:br>
              <a:rPr lang="en-US" i="1" dirty="0" smtClean="0">
                <a:solidFill>
                  <a:schemeClr val="tx1"/>
                </a:solidFill>
              </a:rPr>
            </a:br>
            <a:r>
              <a:rPr lang="en-US" i="1" dirty="0" smtClean="0">
                <a:solidFill>
                  <a:schemeClr val="tx1"/>
                </a:solidFill>
              </a:rPr>
              <a:t/>
            </a:r>
            <a:br>
              <a:rPr lang="en-US" i="1" dirty="0" smtClean="0">
                <a:solidFill>
                  <a:schemeClr val="tx1"/>
                </a:solidFill>
              </a:rPr>
            </a:br>
            <a:r>
              <a:rPr lang="en-US" sz="2000" i="1" dirty="0" smtClean="0">
                <a:solidFill>
                  <a:schemeClr val="tx1"/>
                </a:solidFill>
              </a:rPr>
              <a:t>By</a:t>
            </a:r>
            <a:br>
              <a:rPr lang="en-US" sz="2000" i="1" dirty="0" smtClean="0">
                <a:solidFill>
                  <a:schemeClr val="tx1"/>
                </a:solidFill>
              </a:rPr>
            </a:br>
            <a:r>
              <a:rPr lang="en-US" sz="2000" i="1" dirty="0">
                <a:solidFill>
                  <a:schemeClr val="tx1"/>
                </a:solidFill>
              </a:rPr>
              <a:t/>
            </a:r>
            <a:br>
              <a:rPr lang="en-US" sz="2000" i="1" dirty="0">
                <a:solidFill>
                  <a:schemeClr val="tx1"/>
                </a:solidFill>
              </a:rPr>
            </a:br>
            <a:r>
              <a:rPr lang="en-US" sz="2000" i="1" dirty="0" smtClean="0">
                <a:solidFill>
                  <a:schemeClr val="tx1"/>
                </a:solidFill>
              </a:rPr>
              <a:t/>
            </a:r>
            <a:br>
              <a:rPr lang="en-US" sz="2000" i="1" dirty="0" smtClean="0">
                <a:solidFill>
                  <a:schemeClr val="tx1"/>
                </a:solidFill>
              </a:rPr>
            </a:br>
            <a:r>
              <a:rPr lang="en-US" sz="3200" i="1" dirty="0" smtClean="0">
                <a:solidFill>
                  <a:schemeClr val="tx1"/>
                </a:solidFill>
              </a:rPr>
              <a:t>Daniel Gilbert</a:t>
            </a:r>
            <a:endParaRPr lang="en-GB" sz="3200" i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61838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Total: 22 Slides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117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Stumbling on Happiness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30E84-EF2C-434D-AF88-7F014847DED6}" type="slidenum">
              <a:rPr lang="en-GB" smtClean="0"/>
              <a:t>10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37338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6600" dirty="0" smtClean="0">
                <a:solidFill>
                  <a:schemeClr val="tx1"/>
                </a:solidFill>
              </a:rPr>
              <a:t>PART </a:t>
            </a:r>
            <a:r>
              <a:rPr lang="en-US" sz="6600" dirty="0" smtClean="0">
                <a:solidFill>
                  <a:schemeClr val="tx1"/>
                </a:solidFill>
              </a:rPr>
              <a:t>III</a:t>
            </a:r>
            <a:r>
              <a:rPr lang="en-US" sz="6600" dirty="0" smtClean="0">
                <a:solidFill>
                  <a:schemeClr val="tx1"/>
                </a:solidFill>
              </a:rPr>
              <a:t/>
            </a:r>
            <a:br>
              <a:rPr lang="en-US" sz="6600" dirty="0" smtClean="0">
                <a:solidFill>
                  <a:schemeClr val="tx1"/>
                </a:solidFill>
              </a:rPr>
            </a:br>
            <a:r>
              <a:rPr lang="en-US" sz="6600" dirty="0" smtClean="0">
                <a:solidFill>
                  <a:schemeClr val="tx1"/>
                </a:solidFill>
              </a:rPr>
              <a:t>Realism -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The belief that things are in reality as they appear to be in the mind</a:t>
            </a:r>
            <a:endParaRPr lang="en-GB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077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Filling in:</a:t>
            </a:r>
          </a:p>
          <a:p>
            <a:pPr lvl="1"/>
            <a:r>
              <a:rPr lang="en-US" i="1" dirty="0" smtClean="0"/>
              <a:t>Memory – Red Car Study</a:t>
            </a:r>
          </a:p>
          <a:p>
            <a:pPr lvl="1"/>
            <a:r>
              <a:rPr lang="en-US" i="1" dirty="0" smtClean="0"/>
              <a:t>Perception – Visual Blind Spot</a:t>
            </a:r>
          </a:p>
          <a:p>
            <a:pPr lvl="1"/>
            <a:r>
              <a:rPr lang="en-US" i="1" dirty="0" smtClean="0"/>
              <a:t>Imagination – Spaghetti</a:t>
            </a:r>
            <a:endParaRPr lang="en-US" sz="2800" dirty="0"/>
          </a:p>
          <a:p>
            <a:r>
              <a:rPr lang="en-US" dirty="0" smtClean="0"/>
              <a:t>Our own details</a:t>
            </a:r>
          </a:p>
          <a:p>
            <a:pPr lvl="1"/>
            <a:r>
              <a:rPr lang="en-US" dirty="0" smtClean="0"/>
              <a:t>Adolf Fischer and George Eastman</a:t>
            </a:r>
          </a:p>
          <a:p>
            <a:pPr lvl="1"/>
            <a:r>
              <a:rPr lang="en-US" dirty="0" smtClean="0"/>
              <a:t>Wife and the Party</a:t>
            </a:r>
          </a:p>
          <a:p>
            <a:r>
              <a:rPr lang="en-US" dirty="0" smtClean="0"/>
              <a:t>Lack of conscious awareness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Stumbling on Happiness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30E84-EF2C-434D-AF88-7F014847DED6}" type="slidenum">
              <a:rPr lang="en-GB" smtClean="0"/>
              <a:t>11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In The Blind Spot </a:t>
            </a:r>
            <a:r>
              <a:rPr lang="en-US" sz="4000" dirty="0"/>
              <a:t>O</a:t>
            </a:r>
            <a:r>
              <a:rPr lang="en-US" sz="4000" dirty="0" smtClean="0"/>
              <a:t>f The Mind’s Eye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064539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Sherlock Holmes</a:t>
            </a:r>
          </a:p>
          <a:p>
            <a:r>
              <a:rPr lang="en-US" dirty="0" smtClean="0"/>
              <a:t>Emphasizing presences vs. Ignoring Absences</a:t>
            </a:r>
          </a:p>
          <a:p>
            <a:pPr lvl="1"/>
            <a:r>
              <a:rPr lang="en-US" dirty="0" smtClean="0"/>
              <a:t>The ‘T’ study</a:t>
            </a:r>
          </a:p>
          <a:p>
            <a:pPr lvl="2"/>
            <a:r>
              <a:rPr lang="en-US" dirty="0" smtClean="0"/>
              <a:t>34 times </a:t>
            </a:r>
            <a:r>
              <a:rPr lang="en-US" i="1" dirty="0" smtClean="0"/>
              <a:t>vs. Not even once</a:t>
            </a:r>
          </a:p>
          <a:p>
            <a:r>
              <a:rPr lang="en-US" dirty="0" smtClean="0"/>
              <a:t>Imagining future – same error</a:t>
            </a:r>
          </a:p>
          <a:p>
            <a:pPr lvl="1"/>
            <a:r>
              <a:rPr lang="en-US" dirty="0" smtClean="0"/>
              <a:t>Death of a son</a:t>
            </a:r>
          </a:p>
          <a:p>
            <a:pPr lvl="1"/>
            <a:r>
              <a:rPr lang="en-US" dirty="0" smtClean="0"/>
              <a:t>Football team winning</a:t>
            </a:r>
          </a:p>
          <a:p>
            <a:r>
              <a:rPr lang="en-US" dirty="0" smtClean="0"/>
              <a:t>Near vs. Far</a:t>
            </a:r>
          </a:p>
          <a:p>
            <a:pPr lvl="1"/>
            <a:r>
              <a:rPr lang="en-US" dirty="0" smtClean="0"/>
              <a:t>Space</a:t>
            </a:r>
          </a:p>
          <a:p>
            <a:pPr lvl="1"/>
            <a:r>
              <a:rPr lang="en-US" dirty="0" smtClean="0"/>
              <a:t>Time  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Stumbling on Happiness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30E84-EF2C-434D-AF88-7F014847DED6}" type="slidenum">
              <a:rPr lang="en-GB" smtClean="0"/>
              <a:t>12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Hound Of Silence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6098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Stumbling on Happiness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30E84-EF2C-434D-AF88-7F014847DED6}" type="slidenum">
              <a:rPr lang="en-GB" smtClean="0"/>
              <a:t>13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229600" cy="37338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6600" dirty="0" smtClean="0">
                <a:solidFill>
                  <a:schemeClr val="tx1"/>
                </a:solidFill>
              </a:rPr>
              <a:t>PART </a:t>
            </a:r>
            <a:r>
              <a:rPr lang="en-US" sz="6600" dirty="0" smtClean="0">
                <a:solidFill>
                  <a:schemeClr val="tx1"/>
                </a:solidFill>
              </a:rPr>
              <a:t>IV </a:t>
            </a:r>
            <a:r>
              <a:rPr lang="en-US" sz="6600" dirty="0" smtClean="0">
                <a:solidFill>
                  <a:schemeClr val="tx1"/>
                </a:solidFill>
              </a:rPr>
              <a:t/>
            </a:r>
            <a:br>
              <a:rPr lang="en-US" sz="6600" dirty="0" smtClean="0">
                <a:solidFill>
                  <a:schemeClr val="tx1"/>
                </a:solidFill>
              </a:rPr>
            </a:br>
            <a:r>
              <a:rPr lang="en-US" sz="6600" dirty="0" err="1" smtClean="0">
                <a:solidFill>
                  <a:schemeClr val="tx1"/>
                </a:solidFill>
              </a:rPr>
              <a:t>Presentism</a:t>
            </a:r>
            <a:r>
              <a:rPr lang="en-US" sz="6600" dirty="0" smtClean="0">
                <a:solidFill>
                  <a:schemeClr val="tx1"/>
                </a:solidFill>
              </a:rPr>
              <a:t> -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The tendency for current experience to influence one’s views of the past and the future</a:t>
            </a:r>
            <a:endParaRPr lang="en-GB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74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Our present feelings affect</a:t>
            </a:r>
          </a:p>
          <a:p>
            <a:pPr lvl="1"/>
            <a:r>
              <a:rPr lang="en-US" dirty="0" smtClean="0"/>
              <a:t>How we remember past </a:t>
            </a:r>
          </a:p>
          <a:p>
            <a:pPr lvl="1"/>
            <a:r>
              <a:rPr lang="en-US" dirty="0" smtClean="0"/>
              <a:t>How we imagine future</a:t>
            </a:r>
          </a:p>
          <a:p>
            <a:r>
              <a:rPr lang="en-US" dirty="0" smtClean="0"/>
              <a:t>Perot – presidential candidate </a:t>
            </a:r>
            <a:r>
              <a:rPr lang="en-US" sz="1400" dirty="0" smtClean="0"/>
              <a:t>(pg. 126)</a:t>
            </a:r>
          </a:p>
          <a:p>
            <a:r>
              <a:rPr lang="en-US" dirty="0" smtClean="0"/>
              <a:t>Imagining curiosity</a:t>
            </a:r>
          </a:p>
          <a:p>
            <a:pPr lvl="1"/>
            <a:r>
              <a:rPr lang="en-US" dirty="0" smtClean="0"/>
              <a:t>Geography quiz</a:t>
            </a:r>
          </a:p>
          <a:p>
            <a:r>
              <a:rPr lang="en-US" dirty="0" smtClean="0"/>
              <a:t>Imagining hunger</a:t>
            </a:r>
          </a:p>
          <a:p>
            <a:r>
              <a:rPr lang="en-US" dirty="0" smtClean="0"/>
              <a:t>Same areas of brain – visual, auditory</a:t>
            </a:r>
          </a:p>
          <a:p>
            <a:pPr lvl="1"/>
            <a:r>
              <a:rPr lang="en-US" dirty="0" smtClean="0"/>
              <a:t>Preference of the current</a:t>
            </a:r>
          </a:p>
          <a:p>
            <a:pPr lvl="1"/>
            <a:r>
              <a:rPr lang="en-US" dirty="0" smtClean="0"/>
              <a:t>Confusion between perception or imagination</a:t>
            </a:r>
          </a:p>
          <a:p>
            <a:pPr marL="585216" lvl="1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Stumbling on Happiness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30E84-EF2C-434D-AF88-7F014847DED6}" type="slidenum">
              <a:rPr lang="en-GB" smtClean="0"/>
              <a:t>14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Future Is Now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3714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Abstract (e.g. time) in Concrete terms (space)</a:t>
            </a:r>
          </a:p>
          <a:p>
            <a:r>
              <a:rPr lang="en-US" dirty="0" smtClean="0"/>
              <a:t>Habituation and Factors affecting happiness</a:t>
            </a:r>
          </a:p>
          <a:p>
            <a:pPr lvl="1"/>
            <a:r>
              <a:rPr lang="en-US" dirty="0" smtClean="0"/>
              <a:t>Variety vs. No variety study</a:t>
            </a:r>
            <a:endParaRPr lang="en-GB" dirty="0" smtClean="0"/>
          </a:p>
          <a:p>
            <a:pPr lvl="2"/>
            <a:r>
              <a:rPr lang="en-US" dirty="0" smtClean="0"/>
              <a:t>Time interval</a:t>
            </a:r>
          </a:p>
          <a:p>
            <a:pPr lvl="2"/>
            <a:r>
              <a:rPr lang="en-US" dirty="0" smtClean="0"/>
              <a:t>Variety</a:t>
            </a:r>
          </a:p>
          <a:p>
            <a:pPr lvl="2"/>
            <a:r>
              <a:rPr lang="en-US" dirty="0" smtClean="0"/>
              <a:t>Variety irrelevant when sufficient interval</a:t>
            </a:r>
            <a:endParaRPr lang="en-US" dirty="0"/>
          </a:p>
          <a:p>
            <a:r>
              <a:rPr lang="en-US" dirty="0" smtClean="0"/>
              <a:t>Comparison with </a:t>
            </a:r>
          </a:p>
          <a:p>
            <a:pPr lvl="1"/>
            <a:r>
              <a:rPr lang="en-US" dirty="0" smtClean="0"/>
              <a:t>The past </a:t>
            </a:r>
          </a:p>
          <a:p>
            <a:pPr lvl="1"/>
            <a:r>
              <a:rPr lang="en-US" dirty="0" smtClean="0"/>
              <a:t>The possible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Stumbling on Happiness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30E84-EF2C-434D-AF88-7F014847DED6}" type="slidenum">
              <a:rPr lang="en-GB" smtClean="0"/>
              <a:t>15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Bombs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9325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shade val="50000"/>
                  </a:prstClr>
                </a:solidFill>
              </a:rPr>
              <a:t>Stumbling on Happiness</a:t>
            </a:r>
            <a:endParaRPr lang="en-GB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30E84-EF2C-434D-AF88-7F014847DED6}" type="slidenum">
              <a:rPr lang="en-GB" smtClean="0">
                <a:solidFill>
                  <a:prstClr val="black">
                    <a:shade val="50000"/>
                  </a:prstClr>
                </a:solidFill>
              </a:rPr>
              <a:pPr/>
              <a:t>16</a:t>
            </a:fld>
            <a:endParaRPr lang="en-GB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37338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6600" dirty="0" smtClean="0">
                <a:solidFill>
                  <a:schemeClr val="tx1"/>
                </a:solidFill>
              </a:rPr>
              <a:t>PART </a:t>
            </a:r>
            <a:r>
              <a:rPr lang="en-US" sz="6600" dirty="0" smtClean="0">
                <a:solidFill>
                  <a:schemeClr val="tx1"/>
                </a:solidFill>
              </a:rPr>
              <a:t>V </a:t>
            </a:r>
            <a:r>
              <a:rPr lang="en-US" sz="6600" dirty="0" smtClean="0">
                <a:solidFill>
                  <a:schemeClr val="tx1"/>
                </a:solidFill>
              </a:rPr>
              <a:t/>
            </a:r>
            <a:br>
              <a:rPr lang="en-US" sz="6600" dirty="0" smtClean="0">
                <a:solidFill>
                  <a:schemeClr val="tx1"/>
                </a:solidFill>
              </a:rPr>
            </a:br>
            <a:r>
              <a:rPr lang="en-US" sz="6600" dirty="0" smtClean="0">
                <a:solidFill>
                  <a:schemeClr val="tx1"/>
                </a:solidFill>
              </a:rPr>
              <a:t>Rationalization -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The act of causing something to be or to seem reasonable</a:t>
            </a:r>
            <a:endParaRPr lang="en-GB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90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Disambiguating objects</a:t>
            </a:r>
          </a:p>
          <a:p>
            <a:pPr lvl="1"/>
            <a:r>
              <a:rPr lang="en-US" dirty="0" smtClean="0"/>
              <a:t>Context; frequency; </a:t>
            </a:r>
            <a:r>
              <a:rPr lang="en-US" dirty="0" err="1" smtClean="0"/>
              <a:t>recency</a:t>
            </a:r>
            <a:endParaRPr lang="en-US" dirty="0" smtClean="0"/>
          </a:p>
          <a:p>
            <a:pPr lvl="2"/>
            <a:r>
              <a:rPr lang="en-US" dirty="0" smtClean="0"/>
              <a:t>THE</a:t>
            </a:r>
          </a:p>
          <a:p>
            <a:pPr lvl="2"/>
            <a:r>
              <a:rPr lang="en-US" dirty="0" smtClean="0"/>
              <a:t>CAT</a:t>
            </a:r>
            <a:endParaRPr lang="en-US" dirty="0"/>
          </a:p>
          <a:p>
            <a:r>
              <a:rPr lang="en-US" dirty="0" smtClean="0"/>
              <a:t>Disambiguating experience</a:t>
            </a:r>
          </a:p>
          <a:p>
            <a:pPr lvl="1"/>
            <a:r>
              <a:rPr lang="en-US" dirty="0" smtClean="0"/>
              <a:t>Tending towards positive</a:t>
            </a:r>
          </a:p>
          <a:p>
            <a:r>
              <a:rPr lang="en-US" dirty="0" smtClean="0"/>
              <a:t>Psychological Immune System</a:t>
            </a:r>
          </a:p>
          <a:p>
            <a:pPr lvl="1"/>
            <a:r>
              <a:rPr lang="en-US" dirty="0" smtClean="0"/>
              <a:t>Cooking facts, feeling positive</a:t>
            </a:r>
          </a:p>
          <a:p>
            <a:pPr lvl="1"/>
            <a:r>
              <a:rPr lang="en-US" dirty="0" smtClean="0"/>
              <a:t>Both positive and credible</a:t>
            </a:r>
          </a:p>
          <a:p>
            <a:pPr lvl="2"/>
            <a:r>
              <a:rPr lang="en-US" dirty="0" smtClean="0"/>
              <a:t>Standardized tests</a:t>
            </a:r>
          </a:p>
          <a:p>
            <a:pPr lvl="2"/>
            <a:r>
              <a:rPr lang="en-US" dirty="0" smtClean="0"/>
              <a:t>Crime Rates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Stumbling on Happiness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30E84-EF2C-434D-AF88-7F014847DED6}" type="slidenum">
              <a:rPr lang="en-GB" smtClean="0"/>
              <a:t>17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Paradise Glossed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182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Not seeing future rationalization</a:t>
            </a:r>
          </a:p>
          <a:p>
            <a:pPr lvl="1"/>
            <a:r>
              <a:rPr lang="en-US" dirty="0" smtClean="0"/>
              <a:t>Clever Hans, the horse</a:t>
            </a:r>
          </a:p>
          <a:p>
            <a:pPr lvl="1"/>
            <a:r>
              <a:rPr lang="en-US" dirty="0" smtClean="0"/>
              <a:t>Single Juror vs. Jury</a:t>
            </a:r>
          </a:p>
          <a:p>
            <a:r>
              <a:rPr lang="en-US" dirty="0" smtClean="0"/>
              <a:t>Little vs. Intense Triggers</a:t>
            </a:r>
          </a:p>
          <a:p>
            <a:pPr lvl="1"/>
            <a:r>
              <a:rPr lang="en-US" dirty="0" smtClean="0"/>
              <a:t>Me or my cousin</a:t>
            </a:r>
          </a:p>
          <a:p>
            <a:pPr lvl="1"/>
            <a:r>
              <a:rPr lang="en-US" dirty="0" smtClean="0"/>
              <a:t>Co-Volunteer</a:t>
            </a:r>
          </a:p>
          <a:p>
            <a:r>
              <a:rPr lang="en-US" dirty="0" smtClean="0"/>
              <a:t>Inescapability Trigger</a:t>
            </a:r>
          </a:p>
          <a:p>
            <a:r>
              <a:rPr lang="en-US" dirty="0" smtClean="0"/>
              <a:t>Explaining away</a:t>
            </a:r>
          </a:p>
          <a:p>
            <a:pPr lvl="1"/>
            <a:r>
              <a:rPr lang="en-US" dirty="0" smtClean="0"/>
              <a:t>Positive – reduction of grief/pain</a:t>
            </a:r>
          </a:p>
          <a:p>
            <a:pPr lvl="1"/>
            <a:r>
              <a:rPr lang="en-US" dirty="0" smtClean="0"/>
              <a:t>Negative – reduction of pleasure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Stumbling on Happiness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30E84-EF2C-434D-AF88-7F014847DED6}" type="slidenum">
              <a:rPr lang="en-GB" smtClean="0"/>
              <a:t>18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Immune to Reality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490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shade val="50000"/>
                  </a:prstClr>
                </a:solidFill>
              </a:rPr>
              <a:t>Stumbling on Happiness</a:t>
            </a:r>
            <a:endParaRPr lang="en-GB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30E84-EF2C-434D-AF88-7F014847DED6}" type="slidenum">
              <a:rPr lang="en-GB" smtClean="0">
                <a:solidFill>
                  <a:prstClr val="black">
                    <a:shade val="50000"/>
                  </a:prstClr>
                </a:solidFill>
              </a:rPr>
              <a:pPr/>
              <a:t>19</a:t>
            </a:fld>
            <a:endParaRPr lang="en-GB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37338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6600" dirty="0" smtClean="0">
                <a:solidFill>
                  <a:schemeClr val="tx1"/>
                </a:solidFill>
              </a:rPr>
              <a:t>PART </a:t>
            </a:r>
            <a:r>
              <a:rPr lang="en-US" sz="6600" dirty="0" smtClean="0">
                <a:solidFill>
                  <a:schemeClr val="tx1"/>
                </a:solidFill>
              </a:rPr>
              <a:t>VI </a:t>
            </a:r>
            <a:r>
              <a:rPr lang="en-US" sz="6600" dirty="0" smtClean="0">
                <a:solidFill>
                  <a:schemeClr val="tx1"/>
                </a:solidFill>
              </a:rPr>
              <a:t/>
            </a:r>
            <a:br>
              <a:rPr lang="en-US" sz="6600" dirty="0" smtClean="0">
                <a:solidFill>
                  <a:schemeClr val="tx1"/>
                </a:solidFill>
              </a:rPr>
            </a:br>
            <a:r>
              <a:rPr lang="en-US" sz="6600" dirty="0" smtClean="0">
                <a:solidFill>
                  <a:schemeClr val="tx1"/>
                </a:solidFill>
              </a:rPr>
              <a:t>Corrigibility -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Ability to be corrected, reformed, or improved</a:t>
            </a:r>
            <a:endParaRPr lang="en-GB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552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Book and the Author – Slide 3</a:t>
            </a:r>
          </a:p>
          <a:p>
            <a:r>
              <a:rPr lang="en-US" dirty="0" smtClean="0"/>
              <a:t>Foreword – Slide 4</a:t>
            </a:r>
          </a:p>
          <a:p>
            <a:r>
              <a:rPr lang="en-US" dirty="0" smtClean="0"/>
              <a:t>Part I : Prospection -  Slides 5-6</a:t>
            </a:r>
          </a:p>
          <a:p>
            <a:r>
              <a:rPr lang="en-US" dirty="0" smtClean="0"/>
              <a:t>Part II: Subjectivity – Slides 7-9</a:t>
            </a:r>
          </a:p>
          <a:p>
            <a:r>
              <a:rPr lang="en-US" dirty="0" smtClean="0"/>
              <a:t>Part III: Realism – Slides 10-12 </a:t>
            </a:r>
          </a:p>
          <a:p>
            <a:r>
              <a:rPr lang="en-US" dirty="0" smtClean="0"/>
              <a:t>Part IV: </a:t>
            </a:r>
            <a:r>
              <a:rPr lang="en-US" dirty="0" err="1" smtClean="0"/>
              <a:t>Presentism</a:t>
            </a:r>
            <a:r>
              <a:rPr lang="en-US" dirty="0"/>
              <a:t> </a:t>
            </a:r>
            <a:r>
              <a:rPr lang="en-US" dirty="0" smtClean="0"/>
              <a:t>– Slides 13-15</a:t>
            </a:r>
          </a:p>
          <a:p>
            <a:r>
              <a:rPr lang="en-US" dirty="0" smtClean="0"/>
              <a:t>Part V: </a:t>
            </a:r>
            <a:r>
              <a:rPr lang="en-US" dirty="0" err="1" smtClean="0"/>
              <a:t>Rationalisation</a:t>
            </a:r>
            <a:r>
              <a:rPr lang="en-US" dirty="0" smtClean="0"/>
              <a:t> – Slides 16-18</a:t>
            </a:r>
          </a:p>
          <a:p>
            <a:r>
              <a:rPr lang="en-US" dirty="0" smtClean="0"/>
              <a:t>Part VI: Corrigibility – Slides 19-21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Stumbling on Happiness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30E84-EF2C-434D-AF88-7F014847DED6}" type="slidenum">
              <a:rPr lang="en-GB" smtClean="0"/>
              <a:t>2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6025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Practice and Coaching – the way to learn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Experience and emotional futures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Least like experience, the most likely memory (grocery store)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The end-affinity (movie argument)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External theories modifying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Gender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American Presidential Candidates</a:t>
            </a:r>
          </a:p>
          <a:p>
            <a:pPr marL="137160" indent="0">
              <a:lnSpc>
                <a:spcPct val="150000"/>
              </a:lnSpc>
              <a:buNone/>
            </a:pP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Stumbling on Happiness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30E84-EF2C-434D-AF88-7F014847DED6}" type="slidenum">
              <a:rPr lang="en-GB" smtClean="0"/>
              <a:t>20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Once Bitten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984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Gene propagation – beliefs (false) propagation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Imagination’s shortcomings: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Fill in, leave out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Present </a:t>
            </a:r>
            <a:r>
              <a:rPr lang="en-US" dirty="0" err="1" smtClean="0"/>
              <a:t>colouring</a:t>
            </a:r>
            <a:r>
              <a:rPr lang="en-US" dirty="0" smtClean="0"/>
              <a:t> the future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Not considering rationalization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Solution - </a:t>
            </a:r>
            <a:r>
              <a:rPr lang="en-US" dirty="0" err="1" smtClean="0"/>
              <a:t>Surrogation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The </a:t>
            </a:r>
            <a:r>
              <a:rPr lang="en-US" dirty="0" err="1" smtClean="0"/>
              <a:t>surrogation</a:t>
            </a:r>
            <a:r>
              <a:rPr lang="en-US" dirty="0" smtClean="0"/>
              <a:t> studies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Why we don’t accept it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Stumbling on Happiness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30E84-EF2C-434D-AF88-7F014847DED6}" type="slidenum">
              <a:rPr lang="en-GB" smtClean="0"/>
              <a:t>21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Reporting Live from Tomorrow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736601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Stumbling on Happiness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30E84-EF2C-434D-AF88-7F014847DED6}" type="slidenum">
              <a:rPr lang="en-GB" smtClean="0"/>
              <a:t>22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956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chemeClr val="tx1"/>
                </a:solidFill>
              </a:rPr>
              <a:t>Thank You</a:t>
            </a:r>
            <a:endParaRPr lang="en-GB" sz="9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903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Year of Publication: 2007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Publisher: Vintage Books, US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Author: Daniel Gilbert is a </a:t>
            </a:r>
            <a:br>
              <a:rPr lang="en-US" dirty="0" smtClean="0"/>
            </a:br>
            <a:r>
              <a:rPr lang="en-US" dirty="0" smtClean="0"/>
              <a:t>Psychology Professor at</a:t>
            </a:r>
            <a:br>
              <a:rPr lang="en-US" dirty="0" smtClean="0"/>
            </a:br>
            <a:r>
              <a:rPr lang="en-US" dirty="0" smtClean="0"/>
              <a:t>Harvard University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He has won numerous awards </a:t>
            </a:r>
            <a:br>
              <a:rPr lang="en-US" dirty="0" smtClean="0"/>
            </a:br>
            <a:r>
              <a:rPr lang="en-US" dirty="0" smtClean="0"/>
              <a:t>for his work in this field.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Stumbling on Happiness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30E84-EF2C-434D-AF88-7F014847DED6}" type="slidenum">
              <a:rPr lang="en-GB" smtClean="0"/>
              <a:t>3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Book And The Author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14600"/>
            <a:ext cx="240982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6475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Plan for future happiness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Optical illusions and errors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Findings from various </a:t>
            </a:r>
            <a:br>
              <a:rPr lang="en-US" dirty="0" smtClean="0"/>
            </a:br>
            <a:r>
              <a:rPr lang="en-US" dirty="0" smtClean="0"/>
              <a:t>fields.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Stumbling on Happiness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30E84-EF2C-434D-AF88-7F014847DED6}" type="slidenum">
              <a:rPr lang="en-GB" smtClean="0"/>
              <a:t>4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Foreword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47" y="2286000"/>
            <a:ext cx="2643187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296" y="4191001"/>
            <a:ext cx="2595491" cy="17525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226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Stumbling on Happiness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30E84-EF2C-434D-AF88-7F014847DED6}" type="slidenum">
              <a:rPr lang="en-GB" smtClean="0"/>
              <a:t>5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37338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6600" dirty="0" smtClean="0">
                <a:solidFill>
                  <a:schemeClr val="tx1"/>
                </a:solidFill>
              </a:rPr>
              <a:t>PART </a:t>
            </a:r>
            <a:r>
              <a:rPr lang="en-US" sz="6600" dirty="0" smtClean="0">
                <a:solidFill>
                  <a:schemeClr val="tx1"/>
                </a:solidFill>
              </a:rPr>
              <a:t>I </a:t>
            </a:r>
            <a:r>
              <a:rPr lang="en-US" sz="6600" dirty="0" smtClean="0">
                <a:solidFill>
                  <a:schemeClr val="tx1"/>
                </a:solidFill>
              </a:rPr>
              <a:t/>
            </a:r>
            <a:br>
              <a:rPr lang="en-US" sz="6600" dirty="0" smtClean="0">
                <a:solidFill>
                  <a:schemeClr val="tx1"/>
                </a:solidFill>
              </a:rPr>
            </a:br>
            <a:r>
              <a:rPr lang="en-US" sz="6600" dirty="0" smtClean="0">
                <a:solidFill>
                  <a:schemeClr val="tx1"/>
                </a:solidFill>
              </a:rPr>
              <a:t>Prospection -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The act of looking forward in time or considering the future</a:t>
            </a:r>
            <a:endParaRPr lang="en-GB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6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“The human being is the only animal that thinks about the future”</a:t>
            </a:r>
          </a:p>
          <a:p>
            <a:r>
              <a:rPr lang="en-US" dirty="0" smtClean="0"/>
              <a:t>Two types of future thinking:</a:t>
            </a:r>
          </a:p>
          <a:p>
            <a:pPr lvl="1"/>
            <a:r>
              <a:rPr lang="en-US" i="1" dirty="0" smtClean="0"/>
              <a:t>Immediate, personal, local</a:t>
            </a:r>
          </a:p>
          <a:p>
            <a:pPr lvl="1"/>
            <a:r>
              <a:rPr lang="en-US" i="1" dirty="0" smtClean="0"/>
              <a:t>Imagining the future, planning for later</a:t>
            </a:r>
          </a:p>
          <a:p>
            <a:r>
              <a:rPr lang="en-US" dirty="0" smtClean="0"/>
              <a:t>Every </a:t>
            </a:r>
            <a:r>
              <a:rPr lang="en-US" i="1" dirty="0" smtClean="0"/>
              <a:t>one</a:t>
            </a:r>
            <a:r>
              <a:rPr lang="en-US" dirty="0" smtClean="0"/>
              <a:t> out of </a:t>
            </a:r>
            <a:r>
              <a:rPr lang="en-US" i="1" dirty="0" smtClean="0"/>
              <a:t>eight. Why?</a:t>
            </a:r>
          </a:p>
          <a:p>
            <a:pPr lvl="1"/>
            <a:r>
              <a:rPr lang="en-US" i="1" dirty="0" smtClean="0"/>
              <a:t>Pleasant </a:t>
            </a:r>
          </a:p>
          <a:p>
            <a:pPr lvl="1"/>
            <a:r>
              <a:rPr lang="en-US" i="1" dirty="0" smtClean="0"/>
              <a:t>Reducing the  impact of unpleasant events</a:t>
            </a:r>
          </a:p>
          <a:p>
            <a:pPr lvl="1"/>
            <a:r>
              <a:rPr lang="en-US" i="1" dirty="0" smtClean="0"/>
              <a:t>Motivate through fear and anxiety</a:t>
            </a:r>
          </a:p>
          <a:p>
            <a:pPr lvl="1"/>
            <a:r>
              <a:rPr lang="en-US" i="1" dirty="0" smtClean="0"/>
              <a:t>Control through knowledge – need for control 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Stumbling on Happiness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30E84-EF2C-434D-AF88-7F014847DED6}" type="slidenum">
              <a:rPr lang="en-GB" smtClean="0"/>
              <a:t>6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Journey To </a:t>
            </a:r>
            <a:r>
              <a:rPr lang="en-US" dirty="0" err="1" smtClean="0"/>
              <a:t>Elsewhen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1366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Stumbling on Happiness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30E84-EF2C-434D-AF88-7F014847DED6}" type="slidenum">
              <a:rPr lang="en-GB" smtClean="0"/>
              <a:t>7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37338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6600" dirty="0" smtClean="0">
                <a:solidFill>
                  <a:schemeClr val="tx1"/>
                </a:solidFill>
              </a:rPr>
              <a:t>PART </a:t>
            </a:r>
            <a:r>
              <a:rPr lang="en-US" sz="6600" dirty="0" smtClean="0">
                <a:solidFill>
                  <a:schemeClr val="tx1"/>
                </a:solidFill>
              </a:rPr>
              <a:t>II</a:t>
            </a:r>
            <a:r>
              <a:rPr lang="en-US" sz="6600" dirty="0" smtClean="0">
                <a:solidFill>
                  <a:schemeClr val="tx1"/>
                </a:solidFill>
              </a:rPr>
              <a:t/>
            </a:r>
            <a:br>
              <a:rPr lang="en-US" sz="6600" dirty="0" smtClean="0">
                <a:solidFill>
                  <a:schemeClr val="tx1"/>
                </a:solidFill>
              </a:rPr>
            </a:br>
            <a:r>
              <a:rPr lang="en-US" sz="6600" dirty="0" smtClean="0">
                <a:solidFill>
                  <a:schemeClr val="tx1"/>
                </a:solidFill>
              </a:rPr>
              <a:t>Subjectivity -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The fact that experience is unobservable to everyone but the  person having it</a:t>
            </a:r>
            <a:endParaRPr lang="en-GB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264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Happiness is a subjective feeling</a:t>
            </a:r>
            <a:endParaRPr lang="en-GB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Yellow and the Alien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Can’t rigidly define happiness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Various experiences give rise to happiness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The problem of comparison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Inter-personal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Inter-happiness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Weakness of memory – synopses</a:t>
            </a:r>
            <a:endParaRPr lang="en-US" dirty="0"/>
          </a:p>
          <a:p>
            <a:pPr lvl="2">
              <a:lnSpc>
                <a:spcPct val="150000"/>
              </a:lnSpc>
            </a:pPr>
            <a:r>
              <a:rPr lang="en-US" dirty="0" err="1" smtClean="0"/>
              <a:t>Colour</a:t>
            </a:r>
            <a:r>
              <a:rPr lang="en-US" dirty="0" smtClean="0"/>
              <a:t> swatches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Stumbling on Happiness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30E84-EF2C-434D-AF88-7F014847DED6}" type="slidenum">
              <a:rPr lang="en-GB" smtClean="0"/>
              <a:t>8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View From In Here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0006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Misinterpretation of feelings – causal attribution</a:t>
            </a:r>
          </a:p>
          <a:p>
            <a:pPr lvl="1"/>
            <a:r>
              <a:rPr lang="en-US" i="1" dirty="0" smtClean="0"/>
              <a:t>Bridge study</a:t>
            </a:r>
          </a:p>
          <a:p>
            <a:r>
              <a:rPr lang="en-US" dirty="0" smtClean="0"/>
              <a:t>Awareness, Experience, and Emotions </a:t>
            </a:r>
          </a:p>
          <a:p>
            <a:pPr lvl="1"/>
            <a:r>
              <a:rPr lang="en-US" i="1" dirty="0" smtClean="0"/>
              <a:t>Alexithymia</a:t>
            </a:r>
          </a:p>
          <a:p>
            <a:r>
              <a:rPr lang="en-US" dirty="0" smtClean="0"/>
              <a:t>Measuring happiness:</a:t>
            </a:r>
          </a:p>
          <a:p>
            <a:pPr lvl="1"/>
            <a:r>
              <a:rPr lang="en-US" i="1" dirty="0" smtClean="0"/>
              <a:t>Imperfect, but better than nothing</a:t>
            </a:r>
          </a:p>
          <a:p>
            <a:pPr lvl="1"/>
            <a:r>
              <a:rPr lang="en-US" i="1" dirty="0" smtClean="0"/>
              <a:t>Honest, real-time, self-report</a:t>
            </a:r>
          </a:p>
          <a:p>
            <a:pPr lvl="1"/>
            <a:r>
              <a:rPr lang="en-US" i="1" dirty="0" smtClean="0"/>
              <a:t>Law of large numbers</a:t>
            </a:r>
          </a:p>
          <a:p>
            <a:r>
              <a:rPr lang="en-US" dirty="0" smtClean="0"/>
              <a:t>Problem: </a:t>
            </a:r>
            <a:r>
              <a:rPr lang="en-US" i="1" dirty="0" smtClean="0"/>
              <a:t>Often flawed </a:t>
            </a:r>
            <a:r>
              <a:rPr lang="en-US" i="1" dirty="0"/>
              <a:t>i</a:t>
            </a:r>
            <a:r>
              <a:rPr lang="en-US" i="1" dirty="0" smtClean="0"/>
              <a:t>magination of future happiness</a:t>
            </a:r>
            <a:endParaRPr lang="en-US" dirty="0" smtClean="0"/>
          </a:p>
          <a:p>
            <a:pPr lvl="1"/>
            <a:endParaRPr lang="en-US" i="1" dirty="0" smtClean="0"/>
          </a:p>
          <a:p>
            <a:pPr lvl="1"/>
            <a:endParaRPr lang="en-GB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Stumbling on Happiness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30E84-EF2C-434D-AF88-7F014847DED6}" type="slidenum">
              <a:rPr lang="en-GB" smtClean="0"/>
              <a:t>9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Outside Looking 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90584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177</TotalTime>
  <Words>655</Words>
  <Application>Microsoft Office PowerPoint</Application>
  <PresentationFormat>On-screen Show (4:3)</PresentationFormat>
  <Paragraphs>186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Hardcover</vt:lpstr>
      <vt:lpstr>STUMBLING ON HAPPINESS  By   Daniel Gilbert</vt:lpstr>
      <vt:lpstr>Contents</vt:lpstr>
      <vt:lpstr>Book And The Author</vt:lpstr>
      <vt:lpstr>Foreword</vt:lpstr>
      <vt:lpstr>PART I  Prospection - The act of looking forward in time or considering the future</vt:lpstr>
      <vt:lpstr>Journey To Elsewhen</vt:lpstr>
      <vt:lpstr>PART II Subjectivity - The fact that experience is unobservable to everyone but the  person having it</vt:lpstr>
      <vt:lpstr>The View From In Here </vt:lpstr>
      <vt:lpstr>Outside Looking In</vt:lpstr>
      <vt:lpstr>PART III Realism - The belief that things are in reality as they appear to be in the mind</vt:lpstr>
      <vt:lpstr>In The Blind Spot Of The Mind’s Eye</vt:lpstr>
      <vt:lpstr>The Hound Of Silence</vt:lpstr>
      <vt:lpstr>PART IV  Presentism - The tendency for current experience to influence one’s views of the past and the future</vt:lpstr>
      <vt:lpstr>The Future Is Now</vt:lpstr>
      <vt:lpstr>Time Bombs</vt:lpstr>
      <vt:lpstr>PART V  Rationalization - The act of causing something to be or to seem reasonable</vt:lpstr>
      <vt:lpstr>Paradise Glossed</vt:lpstr>
      <vt:lpstr>Immune to Reality</vt:lpstr>
      <vt:lpstr>PART VI  Corrigibility - Ability to be corrected, reformed, or improved</vt:lpstr>
      <vt:lpstr>Once Bitten</vt:lpstr>
      <vt:lpstr>Reporting Live from Tomorrow</vt:lpstr>
      <vt:lpstr>Thank You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StUMBLING ON HAPPINESS  By   Daniel Gilbert</dc:title>
  <dc:creator>Syed Baqar Mehdi Rizvi</dc:creator>
  <cp:lastModifiedBy>INFO TECH COMPPUTERS</cp:lastModifiedBy>
  <cp:revision>48</cp:revision>
  <dcterms:created xsi:type="dcterms:W3CDTF">2012-04-27T13:11:26Z</dcterms:created>
  <dcterms:modified xsi:type="dcterms:W3CDTF">2012-07-31T16:05:29Z</dcterms:modified>
</cp:coreProperties>
</file>